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2" r:id="rId5"/>
    <p:sldId id="263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CE48BBA9-6E7E-47FC-8646-24BEACECE18D}" type="datetimeFigureOut">
              <a:rPr lang="en-US"/>
              <a:pPr>
                <a:defRPr/>
              </a:pPr>
              <a:t>10/29/2015</a:t>
            </a:fld>
            <a:endParaRPr lang="en-US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>
              <a:defRPr sz="1300">
                <a:solidFill>
                  <a:srgbClr val="FFFFFF"/>
                </a:solidFill>
              </a:defRPr>
            </a:lvl1pPr>
          </a:lstStyle>
          <a:p>
            <a:fld id="{AF05BE76-5BAB-43D4-9928-C56B6B15273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8069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70A21-0133-4150-AA4B-2C2B3E985560}" type="datetimeFigureOut">
              <a:rPr lang="en-US"/>
              <a:pPr>
                <a:defRPr/>
              </a:pPr>
              <a:t>10/29/2015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85553E-132B-43C3-B4E3-7C673F2A64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287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D2607-8C82-4433-87D6-9734056763CB}" type="datetimeFigureOut">
              <a:rPr lang="en-US"/>
              <a:pPr>
                <a:defRPr/>
              </a:pPr>
              <a:t>10/29/2015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A5C0FB-360C-480E-817C-E6D9445488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4103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8DEF3A-B478-444B-AE1B-BF52FEFF1999}" type="datetimeFigureOut">
              <a:rPr lang="en-US"/>
              <a:pPr>
                <a:defRPr/>
              </a:pPr>
              <a:t>10/29/2015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8E78DA-E2E4-403A-BEB3-08DBEB1B0B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7566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rotWithShape="1">
          <a:gsLst>
            <a:gs pos="0">
              <a:srgbClr val="000000"/>
            </a:gs>
            <a:gs pos="60001">
              <a:srgbClr val="000000"/>
            </a:gs>
            <a:gs pos="100000">
              <a:srgbClr val="6C6C6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Isosceles Triangle 4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1E69D-D574-48BE-B8B3-5C469A9FD832}" type="datetimeFigureOut">
              <a:rPr lang="en-US"/>
              <a:pPr>
                <a:defRPr/>
              </a:pPr>
              <a:t>10/29/2015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fld id="{83AD14FE-11DB-4058-B47D-D73FAE5C1D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61099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3E972-2491-49AD-9290-C9BB4C171ABA}" type="datetimeFigureOut">
              <a:rPr lang="en-US"/>
              <a:pPr>
                <a:defRPr/>
              </a:pPr>
              <a:t>10/29/2015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86A547-3040-4B07-92B4-1171B12C47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8406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98B4D9-5AD0-4DA6-A192-2D5EA8018C5E}" type="datetimeFigureOut">
              <a:rPr lang="en-US"/>
              <a:pPr>
                <a:defRPr/>
              </a:pPr>
              <a:t>10/29/2015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>
              <a:defRPr/>
            </a:lvl1pPr>
          </a:lstStyle>
          <a:p>
            <a:fld id="{E1259D94-702B-48F0-8048-FACBDC22A6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85792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260C0-C915-489A-BDCA-895D9A2F281B}" type="datetimeFigureOut">
              <a:rPr lang="en-US"/>
              <a:pPr>
                <a:defRPr/>
              </a:pPr>
              <a:t>10/29/2015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D8EB36-E287-42EC-A343-44F5B5F0FC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6790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F78F5-7850-4D68-A4B8-88120CF21323}" type="datetimeFigureOut">
              <a:rPr lang="en-US"/>
              <a:pPr>
                <a:defRPr/>
              </a:pPr>
              <a:t>10/29/2015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6FF4A4-0177-4C19-8F8A-3045D93E88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7732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87F2AC5E-52FC-423E-B9B7-5CDD95116D07}" type="datetimeFigureOut">
              <a:rPr lang="en-US"/>
              <a:pPr>
                <a:defRPr/>
              </a:pPr>
              <a:t>10/29/2015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fld id="{24C81E98-7EE6-4689-A5A2-5C1229082E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83027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gradFill rotWithShape="1">
          <a:gsLst>
            <a:gs pos="0">
              <a:srgbClr val="000000"/>
            </a:gs>
            <a:gs pos="60001">
              <a:srgbClr val="000000"/>
            </a:gs>
            <a:gs pos="100000">
              <a:srgbClr val="6C6C6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A3A7E0F7-76D3-4E52-A914-509FF17368B6}" type="datetimeFigureOut">
              <a:rPr lang="en-US"/>
              <a:pPr>
                <a:defRPr/>
              </a:pPr>
              <a:t>10/29/2015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>
              <a:defRPr sz="900"/>
            </a:lvl1pPr>
          </a:lstStyle>
          <a:p>
            <a:fld id="{F975D8E5-81FF-4CA5-AB8A-5152674038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23945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474747"/>
            </a:gs>
            <a:gs pos="60001">
              <a:srgbClr val="626262"/>
            </a:gs>
            <a:gs pos="100000">
              <a:srgbClr val="8C8C8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5EA7E62C-54C1-487E-9889-ED244F2C2BFF}" type="datetimeFigureOut">
              <a:rPr lang="en-US"/>
              <a:pPr>
                <a:defRPr/>
              </a:pPr>
              <a:t>10/29/2015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Century Gothic" panose="020B0502020202020204" pitchFamily="34" charset="0"/>
              </a:defRPr>
            </a:lvl1pPr>
          </a:lstStyle>
          <a:p>
            <a:fld id="{42519737-F27A-48D9-84B0-0437232629E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1" r:id="rId4"/>
    <p:sldLayoutId id="2147483779" r:id="rId5"/>
    <p:sldLayoutId id="2147483772" r:id="rId6"/>
    <p:sldLayoutId id="2147483773" r:id="rId7"/>
    <p:sldLayoutId id="2147483780" r:id="rId8"/>
    <p:sldLayoutId id="2147483781" r:id="rId9"/>
    <p:sldLayoutId id="2147483774" r:id="rId10"/>
    <p:sldLayoutId id="2147483775" r:id="rId11"/>
  </p:sldLayoutIdLst>
  <p:txStyles>
    <p:titleStyle>
      <a:lvl1pPr marL="484188" indent="-484188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2pPr>
      <a:lvl3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3pPr>
      <a:lvl4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4pPr>
      <a:lvl5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anose="020B0604030504040204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FF90B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Factoring Trinomials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533400" y="2286000"/>
            <a:ext cx="8061325" cy="1752600"/>
          </a:xfrm>
        </p:spPr>
        <p:txBody>
          <a:bodyPr/>
          <a:lstStyle/>
          <a:p>
            <a:pPr marR="0" eaLnBrk="1" hangingPunct="1">
              <a:spcBef>
                <a:spcPct val="0"/>
              </a:spcBef>
            </a:pPr>
            <a:r>
              <a:rPr lang="en-US" altLang="en-US" dirty="0" smtClean="0">
                <a:ln>
                  <a:noFill/>
                </a:ln>
                <a:solidFill>
                  <a:srgbClr val="FFFFFF"/>
                </a:solidFill>
              </a:rPr>
              <a:t>Section </a:t>
            </a:r>
            <a:r>
              <a:rPr lang="en-US" altLang="en-US" dirty="0" smtClean="0">
                <a:ln>
                  <a:noFill/>
                </a:ln>
                <a:solidFill>
                  <a:srgbClr val="FFFFFF"/>
                </a:solidFill>
              </a:rPr>
              <a:t>10.7</a:t>
            </a:r>
            <a:endParaRPr lang="en-US" altLang="en-US" dirty="0" smtClean="0">
              <a:ln>
                <a:noFill/>
              </a:ln>
              <a:solidFill>
                <a:srgbClr val="FFFFFF"/>
              </a:solidFill>
            </a:endParaRPr>
          </a:p>
          <a:p>
            <a:pPr marR="0" eaLnBrk="1" hangingPunct="1">
              <a:spcBef>
                <a:spcPct val="0"/>
              </a:spcBef>
            </a:pPr>
            <a:r>
              <a:rPr lang="en-US" altLang="en-US" dirty="0" smtClean="0">
                <a:ln>
                  <a:noFill/>
                </a:ln>
                <a:solidFill>
                  <a:srgbClr val="FFFFFF"/>
                </a:solidFill>
              </a:rPr>
              <a:t>Special Trinomials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Special Trinomials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1.) x</a:t>
            </a:r>
            <a:r>
              <a:rPr lang="en-US" altLang="en-US" baseline="30000" smtClean="0"/>
              <a:t>2</a:t>
            </a:r>
            <a:r>
              <a:rPr lang="en-US" altLang="en-US" smtClean="0"/>
              <a:t> + 6x + 9 		2.) x</a:t>
            </a:r>
            <a:r>
              <a:rPr lang="en-US" altLang="en-US" baseline="30000" smtClean="0"/>
              <a:t>2</a:t>
            </a:r>
            <a:r>
              <a:rPr lang="en-US" altLang="en-US" smtClean="0"/>
              <a:t> + 8x + 16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Examples (cont.)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3.) x</a:t>
            </a:r>
            <a:r>
              <a:rPr lang="en-US" altLang="en-US" baseline="30000" smtClean="0"/>
              <a:t>2</a:t>
            </a:r>
            <a:r>
              <a:rPr lang="en-US" altLang="en-US" smtClean="0"/>
              <a:t> - 14x + 49 		4.) 9x</a:t>
            </a:r>
            <a:r>
              <a:rPr lang="en-US" altLang="en-US" baseline="30000" smtClean="0"/>
              <a:t>2</a:t>
            </a:r>
            <a:r>
              <a:rPr lang="en-US" altLang="en-US" smtClean="0"/>
              <a:t> - 30x + 25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Examples (cont.)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5.) 4x</a:t>
            </a:r>
            <a:r>
              <a:rPr lang="en-US" altLang="en-US" baseline="30000" smtClean="0"/>
              <a:t>2</a:t>
            </a:r>
            <a:r>
              <a:rPr lang="en-US" altLang="en-US" smtClean="0"/>
              <a:t> + 12x – 9		6.) 4x</a:t>
            </a:r>
            <a:r>
              <a:rPr lang="en-US" altLang="en-US" baseline="30000" smtClean="0"/>
              <a:t>2</a:t>
            </a:r>
            <a:r>
              <a:rPr lang="en-US" altLang="en-US" smtClean="0"/>
              <a:t> - 12x + 9</a:t>
            </a:r>
            <a:endParaRPr lang="en-US" altLang="en-US" baseline="300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Difference of Perfect Squares:</a:t>
            </a:r>
            <a:endParaRPr lang="en-US" dirty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/>
            <a:r>
              <a:rPr lang="en-US" altLang="en-US" smtClean="0"/>
              <a:t>a</a:t>
            </a:r>
            <a:r>
              <a:rPr lang="en-US" altLang="en-US" baseline="30000" smtClean="0"/>
              <a:t>2</a:t>
            </a:r>
            <a:r>
              <a:rPr lang="en-US" altLang="en-US" smtClean="0"/>
              <a:t> – b</a:t>
            </a:r>
            <a:r>
              <a:rPr lang="en-US" altLang="en-US" baseline="30000" smtClean="0"/>
              <a:t>2</a:t>
            </a:r>
            <a:r>
              <a:rPr lang="en-US" altLang="en-US" smtClean="0"/>
              <a:t> = (a – b)</a:t>
            </a:r>
            <a:r>
              <a:rPr lang="en-US" altLang="en-US" smtClean="0">
                <a:sym typeface="Symbol" panose="05050102010706020507" pitchFamily="18" charset="2"/>
              </a:rPr>
              <a:t></a:t>
            </a:r>
            <a:r>
              <a:rPr lang="en-US" altLang="en-US" smtClean="0"/>
              <a:t>(a + b)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Examples:</a:t>
            </a:r>
          </a:p>
          <a:p>
            <a:pPr lvl="1" eaLnBrk="1" hangingPunct="1"/>
            <a:r>
              <a:rPr lang="en-US" altLang="en-US" smtClean="0"/>
              <a:t>1.) x</a:t>
            </a:r>
            <a:r>
              <a:rPr lang="en-US" altLang="en-US" baseline="30000" smtClean="0"/>
              <a:t>2</a:t>
            </a:r>
            <a:r>
              <a:rPr lang="en-US" altLang="en-US" smtClean="0"/>
              <a:t> – 9		2.) x</a:t>
            </a:r>
            <a:r>
              <a:rPr lang="en-US" altLang="en-US" baseline="30000" smtClean="0"/>
              <a:t>2</a:t>
            </a:r>
            <a:r>
              <a:rPr lang="en-US" altLang="en-US" smtClean="0"/>
              <a:t> – 16</a:t>
            </a:r>
          </a:p>
          <a:p>
            <a:pPr lvl="1" eaLnBrk="1" hangingPunct="1"/>
            <a:endParaRPr lang="en-US" altLang="en-US" smtClean="0"/>
          </a:p>
          <a:p>
            <a:pPr lvl="1" eaLnBrk="1" hangingPunct="1"/>
            <a:endParaRPr lang="en-US" altLang="en-US" smtClean="0"/>
          </a:p>
          <a:p>
            <a:pPr lvl="1" eaLnBrk="1" hangingPunct="1"/>
            <a:endParaRPr lang="en-US" altLang="en-US" smtClean="0"/>
          </a:p>
          <a:p>
            <a:pPr lvl="1" eaLnBrk="1" hangingPunct="1"/>
            <a:r>
              <a:rPr lang="en-US" altLang="en-US" smtClean="0"/>
              <a:t>3.) x</a:t>
            </a:r>
            <a:r>
              <a:rPr lang="en-US" altLang="en-US" baseline="30000" smtClean="0"/>
              <a:t>2</a:t>
            </a:r>
            <a:r>
              <a:rPr lang="en-US" altLang="en-US" smtClean="0"/>
              <a:t> – 144		4.)x</a:t>
            </a:r>
            <a:r>
              <a:rPr lang="en-US" altLang="en-US" baseline="30000" smtClean="0"/>
              <a:t>2</a:t>
            </a:r>
            <a:r>
              <a:rPr lang="en-US" altLang="en-US" smtClean="0"/>
              <a:t> + 9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Examples:</a:t>
            </a:r>
            <a:endParaRPr lang="en-US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en-US" smtClean="0"/>
              <a:t>5.) 4x</a:t>
            </a:r>
            <a:r>
              <a:rPr lang="en-US" altLang="en-US" baseline="30000" smtClean="0"/>
              <a:t>2</a:t>
            </a:r>
            <a:r>
              <a:rPr lang="en-US" altLang="en-US" smtClean="0"/>
              <a:t> – 25		6.) 25x</a:t>
            </a:r>
            <a:r>
              <a:rPr lang="en-US" altLang="en-US" baseline="30000" smtClean="0"/>
              <a:t>2</a:t>
            </a:r>
            <a:r>
              <a:rPr lang="en-US" altLang="en-US" smtClean="0"/>
              <a:t> – 81y</a:t>
            </a:r>
            <a:r>
              <a:rPr lang="en-US" altLang="en-US" baseline="30000" smtClean="0"/>
              <a:t>2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mtClean="0"/>
          </a:p>
          <a:p>
            <a:pPr>
              <a:buFont typeface="Wingdings 2" panose="05020102010507070707" pitchFamily="18" charset="2"/>
              <a:buNone/>
            </a:pPr>
            <a:endParaRPr lang="en-US" altLang="en-US" smtClean="0"/>
          </a:p>
          <a:p>
            <a:pPr>
              <a:buFont typeface="Wingdings 2" panose="05020102010507070707" pitchFamily="18" charset="2"/>
              <a:buNone/>
            </a:pPr>
            <a:endParaRPr lang="en-US" altLang="en-US" smtClean="0"/>
          </a:p>
          <a:p>
            <a:pPr>
              <a:buFont typeface="Wingdings 2" panose="05020102010507070707" pitchFamily="18" charset="2"/>
              <a:buNone/>
            </a:pPr>
            <a:r>
              <a:rPr lang="en-US" altLang="en-US" smtClean="0"/>
              <a:t>7.) 3x</a:t>
            </a:r>
            <a:r>
              <a:rPr lang="en-US" altLang="en-US" baseline="30000" smtClean="0"/>
              <a:t>2</a:t>
            </a:r>
            <a:r>
              <a:rPr lang="en-US" altLang="en-US" smtClean="0"/>
              <a:t> - 108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Classwork	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en-US" altLang="en-US" dirty="0" err="1" smtClean="0"/>
              <a:t>Pg</a:t>
            </a:r>
            <a:r>
              <a:rPr lang="en-US" altLang="en-US" dirty="0" smtClean="0"/>
              <a:t> 313 # 1-12</a:t>
            </a:r>
            <a:endParaRPr lang="en-US" alt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en-US" altLang="en-US" smtClean="0"/>
              <a:t>622 # 6-11, 18-38 even</a:t>
            </a:r>
            <a:endParaRPr lang="en-US" altLang="en-U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52</TotalTime>
  <Words>83</Words>
  <Application>Microsoft Office PowerPoint</Application>
  <PresentationFormat>On-screen Show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Century Gothic</vt:lpstr>
      <vt:lpstr>Wingdings 2</vt:lpstr>
      <vt:lpstr>Verdana</vt:lpstr>
      <vt:lpstr>Calibri</vt:lpstr>
      <vt:lpstr>Symbol</vt:lpstr>
      <vt:lpstr>Verve</vt:lpstr>
      <vt:lpstr>Factoring Trinomials</vt:lpstr>
      <vt:lpstr>Special Trinomials</vt:lpstr>
      <vt:lpstr>Examples (cont.)</vt:lpstr>
      <vt:lpstr>Examples (cont.)</vt:lpstr>
      <vt:lpstr>Difference of Perfect Squares:</vt:lpstr>
      <vt:lpstr>Examples:</vt:lpstr>
      <vt:lpstr>Classwork </vt:lpstr>
      <vt:lpstr>Homework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Greatest Common Factor</dc:title>
  <dc:creator>JLAKE</dc:creator>
  <cp:lastModifiedBy>LAKE, JEFF</cp:lastModifiedBy>
  <cp:revision>11</cp:revision>
  <dcterms:created xsi:type="dcterms:W3CDTF">2008-12-17T18:54:24Z</dcterms:created>
  <dcterms:modified xsi:type="dcterms:W3CDTF">2015-10-29T17:25:27Z</dcterms:modified>
</cp:coreProperties>
</file>